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6"/>
  </p:notesMasterIdLst>
  <p:sldIdLst>
    <p:sldId id="494" r:id="rId7"/>
    <p:sldId id="464" r:id="rId8"/>
    <p:sldId id="468" r:id="rId9"/>
    <p:sldId id="491" r:id="rId10"/>
    <p:sldId id="467" r:id="rId11"/>
    <p:sldId id="486" r:id="rId12"/>
    <p:sldId id="487" r:id="rId13"/>
    <p:sldId id="484" r:id="rId14"/>
    <p:sldId id="490" r:id="rId15"/>
    <p:sldId id="470" r:id="rId16"/>
    <p:sldId id="471" r:id="rId17"/>
    <p:sldId id="472" r:id="rId18"/>
    <p:sldId id="473" r:id="rId19"/>
    <p:sldId id="493" r:id="rId20"/>
    <p:sldId id="474" r:id="rId21"/>
    <p:sldId id="469" r:id="rId22"/>
    <p:sldId id="495" r:id="rId23"/>
    <p:sldId id="492" r:id="rId24"/>
    <p:sldId id="377" r:id="rId25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ora Lara" initials="A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F6750A"/>
    <a:srgbClr val="00CC00"/>
    <a:srgbClr val="EF4144"/>
    <a:srgbClr val="9E22EA"/>
    <a:srgbClr val="00CC66"/>
    <a:srgbClr val="B1E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5" autoAdjust="0"/>
    <p:restoredTop sz="79574" autoAdjust="0"/>
  </p:normalViewPr>
  <p:slideViewPr>
    <p:cSldViewPr>
      <p:cViewPr>
        <p:scale>
          <a:sx n="55" d="100"/>
          <a:sy n="55" d="100"/>
        </p:scale>
        <p:origin x="-2022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19177-2289-4316-B4B2-4C88F005162E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EF49-7344-442C-A53D-411DCFE11C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EF49-7344-442C-A53D-411DCFE11C51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Un ambiente de desconfianza e inseguridad rodeaba el ambiente</a:t>
            </a:r>
            <a:r>
              <a:rPr lang="es-MX" baseline="0" dirty="0" smtClean="0"/>
              <a:t> pyme, quienes estaban temerosos de que el nuevo sistema fuera a favorecer a las empresas grandes por sobre las pequeñas. Por cuanto serán más capaces de incorporar los cambios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59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5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67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9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3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5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23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4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0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59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1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8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7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0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4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1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31-08-2012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25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/>
              <a:pPr/>
              <a:t>31-08-2012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930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5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31-08-2012</a:t>
            </a:fld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1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rcadopublico.c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6" y="10748"/>
            <a:ext cx="1998299" cy="513275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4039"/>
            <a:ext cx="2039550" cy="63234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339753" y="105958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</a:rPr>
              <a:t>Empresas de menor tamaño  y Compras Públicas: La experiencia de Chile</a:t>
            </a:r>
          </a:p>
        </p:txBody>
      </p:sp>
    </p:spTree>
    <p:extLst>
      <p:ext uri="{BB962C8B-B14F-4D97-AF65-F5344CB8AC3E}">
        <p14:creationId xmlns:p14="http://schemas.microsoft.com/office/powerpoint/2010/main" val="13241521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10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89147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en el Mercado Público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22369" r="18070" b="6250"/>
          <a:stretch/>
        </p:blipFill>
        <p:spPr bwMode="auto">
          <a:xfrm>
            <a:off x="179512" y="939174"/>
            <a:ext cx="8352928" cy="37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5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11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35141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en el Mercado Público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1053" r="17331" b="6250"/>
          <a:stretch/>
        </p:blipFill>
        <p:spPr bwMode="auto">
          <a:xfrm>
            <a:off x="198697" y="789552"/>
            <a:ext cx="8563134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12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35141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en el Mercado Público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20066" r="22509" b="11184"/>
          <a:stretch/>
        </p:blipFill>
        <p:spPr bwMode="auto">
          <a:xfrm>
            <a:off x="323529" y="843559"/>
            <a:ext cx="8277971" cy="356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13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89147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en el Mercado Público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13488" r="17146" b="13158"/>
          <a:stretch/>
        </p:blipFill>
        <p:spPr bwMode="auto">
          <a:xfrm>
            <a:off x="120949" y="955966"/>
            <a:ext cx="8590548" cy="361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0" y="1142109"/>
            <a:ext cx="8085138" cy="39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2 CuadroTexto"/>
          <p:cNvSpPr txBox="1">
            <a:spLocks noChangeArrowheads="1"/>
          </p:cNvSpPr>
          <p:nvPr/>
        </p:nvSpPr>
        <p:spPr bwMode="auto">
          <a:xfrm>
            <a:off x="1670050" y="1129903"/>
            <a:ext cx="229393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CL" sz="2400" b="1">
                <a:solidFill>
                  <a:srgbClr val="0070C0"/>
                </a:solidFill>
                <a:latin typeface="Verdana" pitchFamily="34" charset="0"/>
              </a:rPr>
              <a:t>USD 3.200</a:t>
            </a:r>
          </a:p>
        </p:txBody>
      </p:sp>
      <p:sp>
        <p:nvSpPr>
          <p:cNvPr id="27652" name="3 CuadroTexto"/>
          <p:cNvSpPr txBox="1">
            <a:spLocks noChangeArrowheads="1"/>
          </p:cNvSpPr>
          <p:nvPr/>
        </p:nvSpPr>
        <p:spPr bwMode="auto">
          <a:xfrm>
            <a:off x="1670050" y="1404938"/>
            <a:ext cx="2973388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CL" sz="1600" b="1">
                <a:solidFill>
                  <a:srgbClr val="0070C0"/>
                </a:solidFill>
                <a:latin typeface="Verdana" pitchFamily="34" charset="0"/>
              </a:rPr>
              <a:t>millones</a:t>
            </a:r>
            <a:r>
              <a:rPr lang="es-CL" sz="1600">
                <a:solidFill>
                  <a:srgbClr val="0070C0"/>
                </a:solidFill>
                <a:latin typeface="Verdana" pitchFamily="34" charset="0"/>
              </a:rPr>
              <a:t> adjudicados</a:t>
            </a:r>
          </a:p>
          <a:p>
            <a:pPr eaLnBrk="1" hangingPunct="1"/>
            <a:r>
              <a:rPr lang="es-CL" sz="1600">
                <a:solidFill>
                  <a:srgbClr val="0070C0"/>
                </a:solidFill>
                <a:latin typeface="Verdana" pitchFamily="34" charset="0"/>
              </a:rPr>
              <a:t>a</a:t>
            </a:r>
            <a:r>
              <a:rPr lang="es-CL" sz="1600" b="1">
                <a:solidFill>
                  <a:srgbClr val="0070C0"/>
                </a:solidFill>
                <a:latin typeface="Verdana" pitchFamily="34" charset="0"/>
              </a:rPr>
              <a:t> MIPES </a:t>
            </a:r>
            <a:r>
              <a:rPr lang="es-CL" sz="1600">
                <a:solidFill>
                  <a:srgbClr val="0070C0"/>
                </a:solidFill>
                <a:latin typeface="Verdana" pitchFamily="34" charset="0"/>
              </a:rPr>
              <a:t>(40% del total)</a:t>
            </a:r>
          </a:p>
        </p:txBody>
      </p:sp>
      <p:pic>
        <p:nvPicPr>
          <p:cNvPr id="2765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401" y="4894660"/>
            <a:ext cx="5052680" cy="257290"/>
          </a:xfrm>
          <a:prstGeom prst="rect">
            <a:avLst/>
          </a:prstGeom>
          <a:noFill/>
        </p:spPr>
        <p:txBody>
          <a:bodyPr wrap="none" lIns="102401" tIns="51201" rIns="102401" bIns="51201">
            <a:spAutoFit/>
          </a:bodyPr>
          <a:lstStyle/>
          <a:p>
            <a:pPr>
              <a:defRPr/>
            </a:pPr>
            <a:r>
              <a:rPr lang="es-CL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Gill Sans"/>
              </a:rPr>
              <a:t>Gobierno de Chile | Ministerio de Hacienda | Dirección ChileCompra</a:t>
            </a:r>
          </a:p>
        </p:txBody>
      </p:sp>
      <p:sp>
        <p:nvSpPr>
          <p:cNvPr id="27656" name="8 CuadroTexto"/>
          <p:cNvSpPr txBox="1">
            <a:spLocks noChangeArrowheads="1"/>
          </p:cNvSpPr>
          <p:nvPr/>
        </p:nvSpPr>
        <p:spPr bwMode="auto">
          <a:xfrm>
            <a:off x="282576" y="210741"/>
            <a:ext cx="7807325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CL" sz="2400">
                <a:solidFill>
                  <a:srgbClr val="0070C0"/>
                </a:solidFill>
                <a:latin typeface="Verdana" pitchFamily="34" charset="0"/>
              </a:rPr>
              <a:t>En 2011 se adjudicaron </a:t>
            </a:r>
            <a:r>
              <a:rPr lang="es-CL" sz="2400" b="1">
                <a:solidFill>
                  <a:srgbClr val="0070C0"/>
                </a:solidFill>
                <a:latin typeface="Verdana" pitchFamily="34" charset="0"/>
              </a:rPr>
              <a:t>USD 8.000 millones </a:t>
            </a:r>
          </a:p>
          <a:p>
            <a:pPr eaLnBrk="1" hangingPunct="1"/>
            <a:r>
              <a:rPr lang="es-CL" sz="2400">
                <a:solidFill>
                  <a:srgbClr val="0070C0"/>
                </a:solidFill>
                <a:latin typeface="Verdana" pitchFamily="34" charset="0"/>
              </a:rPr>
              <a:t>y se emitieron </a:t>
            </a:r>
            <a:r>
              <a:rPr lang="es-CL" sz="2400" b="1">
                <a:solidFill>
                  <a:srgbClr val="0070C0"/>
                </a:solidFill>
                <a:latin typeface="Verdana" pitchFamily="34" charset="0"/>
              </a:rPr>
              <a:t>2.000.000 de órdenes de compra</a:t>
            </a:r>
            <a:r>
              <a:rPr lang="es-CL" sz="2400">
                <a:solidFill>
                  <a:srgbClr val="0070C0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4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15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81135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Procesos Exitosos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0754" r="21633" b="10849"/>
          <a:stretch/>
        </p:blipFill>
        <p:spPr bwMode="auto">
          <a:xfrm>
            <a:off x="398486" y="1113588"/>
            <a:ext cx="83499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16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0679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ES" sz="3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0949" y="771550"/>
            <a:ext cx="891554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del 90% de los que ganan negocios a través de ChileCompra son micro y pequeños emprendedores del país. </a:t>
            </a:r>
            <a:endParaRPr lang="es-CL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s-CL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2011, este segmento obtuvo 3.200 millones de dólares vendiendo sus productos y servicios a organismos públicos.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s-CL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 de cada tres empresas que participan se adjudican negocios en la plataforma de ChileCompra </a:t>
            </a:r>
            <a:r>
              <a:rPr lang="es-CL" sz="2400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www.mercadopublico.cl</a:t>
            </a:r>
            <a:endParaRPr lang="es-CL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7" name="6 CuadroTexto"/>
          <p:cNvSpPr txBox="1"/>
          <p:nvPr/>
        </p:nvSpPr>
        <p:spPr>
          <a:xfrm>
            <a:off x="179512" y="897564"/>
            <a:ext cx="8691782" cy="351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>
                <a:solidFill>
                  <a:srgbClr val="0070C0"/>
                </a:solidFill>
                <a:latin typeface="Trebuchet MS" pitchFamily="34" charset="0"/>
                <a:cs typeface="Arial" charset="0"/>
              </a:defRPr>
            </a:lvl1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Tenemos </a:t>
            </a: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6,2 proveedores por </a:t>
            </a: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CL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último año más de 108.000 empresas han transado en el Mercado Público.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41" y="0"/>
            <a:ext cx="7632848" cy="1296144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Nuevos desafíos</a:t>
            </a:r>
            <a:endParaRPr lang="es-CL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6995" y="1060297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Incrementar la efectividad del encuentro entre la oferta y la demanda, mediante la promoción activa de la transparencia, probidad y calidad de los procesos de contratación, así como de la competitividad entre los proveedores que transan en el sistema de compras públicas</a:t>
            </a:r>
            <a:r>
              <a:rPr lang="es-CL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Agregar </a:t>
            </a:r>
            <a:r>
              <a:rPr lang="es-CL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económico, social y ambiental a las compras del Estado, para lograr un buen uso de los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10248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467544" y="1707654"/>
            <a:ext cx="6400800" cy="131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CL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CuadroTexto"/>
          <p:cNvSpPr txBox="1">
            <a:spLocks noChangeArrowheads="1"/>
          </p:cNvSpPr>
          <p:nvPr/>
        </p:nvSpPr>
        <p:spPr bwMode="auto">
          <a:xfrm>
            <a:off x="25883" y="4894048"/>
            <a:ext cx="4562441" cy="2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defTabSz="1978025" eaLnBrk="0" hangingPunct="0"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1978025" eaLnBrk="0" hangingPunct="0"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1978025" eaLnBrk="0" hangingPunct="0"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1978025" eaLnBrk="0" hangingPunct="0"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1978025" eaLnBrk="0" hangingPunct="0"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19780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19780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19780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19780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L" sz="900" b="1" dirty="0">
                <a:solidFill>
                  <a:srgbClr val="7F7F7F"/>
                </a:solidFill>
                <a:latin typeface="Verdana" pitchFamily="34" charset="0"/>
              </a:rPr>
              <a:t>Gobierno de Chile | Ministerio de Hacienda | Dirección ChileCompra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16" y="-1224"/>
            <a:ext cx="899689" cy="51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4 Rectángulo"/>
          <p:cNvSpPr>
            <a:spLocks noChangeArrowheads="1"/>
          </p:cNvSpPr>
          <p:nvPr/>
        </p:nvSpPr>
        <p:spPr bwMode="auto">
          <a:xfrm>
            <a:off x="224204" y="3327834"/>
            <a:ext cx="8668276" cy="1519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42243" tIns="21122" rIns="42243" bIns="21122">
            <a:spAutoFit/>
          </a:bodyPr>
          <a:lstStyle/>
          <a:p>
            <a:pPr algn="ctr"/>
            <a:r>
              <a:rPr lang="es-C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pequeñas empresas </a:t>
            </a:r>
            <a:r>
              <a:rPr lang="es-C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estaban </a:t>
            </a:r>
            <a:r>
              <a:rPr lang="es-C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preocupados por la concentración  del mercado y la brecha tecnológica… sentían que las grandes empresas tenían más oportunidades para incorporarse  al nuevo sistema</a:t>
            </a:r>
            <a:r>
              <a:rPr lang="es-CL" sz="24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s-CL" sz="24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8" y="897565"/>
            <a:ext cx="5269170" cy="204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882" y="73840"/>
            <a:ext cx="7714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Desafíos</a:t>
            </a:r>
            <a:endParaRPr lang="es-CL" sz="3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38840" y="6478591"/>
            <a:ext cx="382941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3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0679"/>
            <a:ext cx="7337100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Estrategia, ¿Cómo lo hicimos?</a:t>
            </a:r>
            <a:endParaRPr lang="es-ES" sz="3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3" y="1567629"/>
            <a:ext cx="869952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Facilitando el acceso a las empresas, con foco en las de  menor tamaño, construyendo un </a:t>
            </a:r>
            <a:r>
              <a:rPr lang="es-MX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fácil de usar, disminuyendo las barreras de entrada </a:t>
            </a:r>
            <a:r>
              <a:rPr lang="es-MX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trabajando con los </a:t>
            </a:r>
            <a:r>
              <a:rPr lang="es-MX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Gremios y Asociaciones</a:t>
            </a:r>
            <a:r>
              <a:rPr lang="es-MX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difundir el Sistema</a:t>
            </a:r>
            <a:r>
              <a:rPr lang="es-MX" sz="24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9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632848" cy="1296144"/>
          </a:xfrm>
        </p:spPr>
        <p:txBody>
          <a:bodyPr>
            <a:noAutofit/>
          </a:bodyPr>
          <a:lstStyle/>
          <a:p>
            <a:pPr algn="l"/>
            <a:r>
              <a:rPr lang="es-CL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Líneas de Trabajo Principales</a:t>
            </a:r>
            <a:r>
              <a:rPr lang="es-E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t="21462" r="26937" b="30182"/>
          <a:stretch/>
        </p:blipFill>
        <p:spPr bwMode="auto">
          <a:xfrm>
            <a:off x="1475658" y="2193708"/>
            <a:ext cx="6159261" cy="243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4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1491630"/>
            <a:ext cx="8568952" cy="1224136"/>
          </a:xfrm>
        </p:spPr>
        <p:txBody>
          <a:bodyPr>
            <a:noAutofit/>
          </a:bodyPr>
          <a:lstStyle/>
          <a:p>
            <a:pPr marL="1587" lvl="1" algn="ctr" defTabSz="912813"/>
            <a:r>
              <a:rPr lang="es-ES_tradnl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 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  reducido las barreras de entrada y se ha facilitado la participación de las empresas más pequeñas. Ejemplo: Plazos de 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postulación, flexibilización 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requisitos, </a:t>
            </a:r>
            <a:r>
              <a:rPr lang="es-ES_tradnl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desformalización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garantías</a:t>
            </a:r>
            <a:r>
              <a:rPr lang="es-ES_tradnl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plazos, etc</a:t>
            </a:r>
            <a:r>
              <a:rPr lang="es-ES_tradnl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5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9" y="189147"/>
            <a:ext cx="7596524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Normativa</a:t>
            </a:r>
            <a:endParaRPr lang="es-ES" sz="3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3975907"/>
            <a:ext cx="8061944" cy="603647"/>
          </a:xfrm>
        </p:spPr>
        <p:txBody>
          <a:bodyPr>
            <a:noAutofit/>
          </a:bodyPr>
          <a:lstStyle/>
          <a:p>
            <a:pPr marL="1587" lvl="1" algn="ctr" defTabSz="912813">
              <a:buClr>
                <a:schemeClr val="tx2"/>
              </a:buClr>
            </a:pPr>
            <a:r>
              <a:rPr lang="es-C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Mantener un programa de acceso, con recursos propios y con  la incorporación de privados.  Presencia en 40 ferias y eventos con más de 17.000 usuarios atendidos para el 2011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8" y="135141"/>
            <a:ext cx="8480548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" b="5718"/>
          <a:stretch>
            <a:fillRect/>
          </a:stretch>
        </p:blipFill>
        <p:spPr bwMode="auto">
          <a:xfrm>
            <a:off x="2084995" y="1089478"/>
            <a:ext cx="4552454" cy="24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4128343"/>
            <a:ext cx="8424936" cy="603647"/>
          </a:xfrm>
        </p:spPr>
        <p:txBody>
          <a:bodyPr>
            <a:noAutofit/>
          </a:bodyPr>
          <a:lstStyle/>
          <a:p>
            <a:pPr marL="1587" lvl="1" algn="ctr" defTabSz="912813">
              <a:buClr>
                <a:schemeClr val="tx2"/>
              </a:buClr>
            </a:pPr>
            <a:r>
              <a:rPr lang="es-CL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r>
              <a:rPr lang="es-C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 mantenido una política de apertura, con marketing masivo Online y  en canales tradicionales.</a:t>
            </a:r>
          </a:p>
          <a:p>
            <a:pPr marL="1587" lvl="1" algn="ctr" defTabSz="912813">
              <a:buClr>
                <a:schemeClr val="tx2"/>
              </a:buClr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8" y="189147"/>
            <a:ext cx="8480548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Apertura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3436" r="1710" b="870"/>
          <a:stretch/>
        </p:blipFill>
        <p:spPr bwMode="auto">
          <a:xfrm>
            <a:off x="1411510" y="878253"/>
            <a:ext cx="5899425" cy="31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96" y="0"/>
            <a:ext cx="1085009" cy="5143500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20948" y="4128343"/>
            <a:ext cx="8843540" cy="603647"/>
          </a:xfrm>
        </p:spPr>
        <p:txBody>
          <a:bodyPr>
            <a:noAutofit/>
          </a:bodyPr>
          <a:lstStyle/>
          <a:p>
            <a:pPr marL="0" lvl="1" algn="ctr"/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través del registro </a:t>
            </a:r>
            <a:r>
              <a:rPr lang="es-CL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ChileProveedores</a:t>
            </a: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más inversión en difusión, mejoras y un rol activo en ejecución de políticas públicas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25000"/>
              <a:buFont typeface="Arial" charset="0"/>
              <a:defRPr sz="16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fld id="{08EB1F5D-BDB1-BD48-A905-10304954CFA1}" type="slidenum">
              <a:rPr lang="en-US" sz="1000">
                <a:solidFill>
                  <a:srgbClr val="758086"/>
                </a:solidFill>
                <a:ea typeface="MS PGothic" charset="0"/>
                <a:cs typeface="MS PGothic" charset="0"/>
              </a:rPr>
              <a:pPr/>
              <a:t>8</a:t>
            </a:fld>
            <a:endParaRPr lang="en-US" sz="1000">
              <a:solidFill>
                <a:srgbClr val="758086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" name="5 Título"/>
          <p:cNvSpPr txBox="1">
            <a:spLocks/>
          </p:cNvSpPr>
          <p:nvPr/>
        </p:nvSpPr>
        <p:spPr>
          <a:xfrm>
            <a:off x="120948" y="189147"/>
            <a:ext cx="8480548" cy="60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err="1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ChileProveedores</a:t>
            </a:r>
            <a:endParaRPr lang="es-ES" sz="32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18632" r="18318" b="12971"/>
          <a:stretch/>
        </p:blipFill>
        <p:spPr bwMode="auto">
          <a:xfrm>
            <a:off x="1259632" y="1054299"/>
            <a:ext cx="6552728" cy="297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632848" cy="1296144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endParaRPr lang="es-CL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8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3C106DFCF995448FA868B7DFB1B41C" ma:contentTypeVersion="0" ma:contentTypeDescription="Crear nuevo documento." ma:contentTypeScope="" ma:versionID="977d14ecac5dfcea6736936b15f84173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86ECE-B580-4995-AD45-C7F2A63CEEC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A9D414-600C-4B34-A21A-7320AC964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91AA35E-16FF-42DD-BC24-FBFFDDE01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12021</TotalTime>
  <Words>515</Words>
  <Application>Microsoft Office PowerPoint</Application>
  <PresentationFormat>Presentación en pantalla (16:9)</PresentationFormat>
  <Paragraphs>67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1_Tema de Office</vt:lpstr>
      <vt:lpstr>8_Tema de Office</vt:lpstr>
      <vt:lpstr>Presentación de PowerPoint</vt:lpstr>
      <vt:lpstr>Presentación de PowerPoint</vt:lpstr>
      <vt:lpstr>Presentación de PowerPoint</vt:lpstr>
      <vt:lpstr>Líneas de Trabajo Principales </vt:lpstr>
      <vt:lpstr>Se  han  reducido las barreras de entrada y se ha facilitado la participación de las empresas más pequeñas. Ejemplo: Plazos de postulación, flexibilización de requisitos, desformalización, garantías, plazos, etc. 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Nuevos desafíos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20110419 Reunión PLAC Dirección</dc:title>
  <dc:creator>Sumiko Muray</dc:creator>
  <cp:lastModifiedBy>Trinidad Inostroza</cp:lastModifiedBy>
  <cp:revision>609</cp:revision>
  <dcterms:created xsi:type="dcterms:W3CDTF">2011-01-27T19:46:48Z</dcterms:created>
  <dcterms:modified xsi:type="dcterms:W3CDTF">2012-08-31T14:40:45Z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0x010100E33C106DFCF995448FA868B7DFB1B41C</vt:lpwstr>
  </property>
  <property fmtid="{D5CDD505-2E9C-101B-9397-08002B2CF9AE}" pid="3" name="Area">
    <vt:lpwstr>Plantillas Corporativas</vt:lpwstr>
  </property>
  <property fmtid="{D5CDD505-2E9C-101B-9397-08002B2CF9AE}" pid="4" name="Reunión">
    <vt:lpwstr>Planificación y Control de Gestión</vt:lpwstr>
  </property>
  <property fmtid="{D5CDD505-2E9C-101B-9397-08002B2CF9AE}" pid="5" name="Fecha Reunión">
    <vt:lpwstr>2011-04-19T04:00:00+00:00</vt:lpwstr>
  </property>
</Properties>
</file>